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6"/>
  </p:notesMasterIdLst>
  <p:sldIdLst>
    <p:sldId id="303" r:id="rId2"/>
    <p:sldId id="304" r:id="rId3"/>
    <p:sldId id="307" r:id="rId4"/>
    <p:sldId id="306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5143500" type="screen16x9"/>
  <p:notesSz cx="6858000" cy="9144000"/>
  <p:embeddedFontLst>
    <p:embeddedFont>
      <p:font typeface="Josefin Sans" panose="020B0604020202020204" charset="0"/>
      <p:regular r:id="rId47"/>
      <p:bold r:id="rId48"/>
      <p:italic r:id="rId49"/>
      <p:boldItalic r:id="rId50"/>
    </p:embeddedFont>
    <p:embeddedFont>
      <p:font typeface="Staatliches" panose="020B0604020202020204" charset="0"/>
      <p:regular r:id="rId51"/>
    </p:embeddedFont>
    <p:embeddedFont>
      <p:font typeface="Anaheim" panose="020B0604020202020204" charset="0"/>
      <p:regular r:id="rId52"/>
    </p:embeddedFont>
    <p:embeddedFont>
      <p:font typeface="Roboto Bk" pitchFamily="2" charset="0"/>
      <p:regular r:id="rId53"/>
      <p: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  <p:embeddedFont>
      <p:font typeface="Josefin Slab SemiBold" pitchFamily="2" charset="0"/>
      <p:bold r:id="rId59"/>
    </p:embeddedFont>
    <p:embeddedFont>
      <p:font typeface="Unica One" panose="020B0604020202020204" charset="0"/>
      <p:regular r:id="rId60"/>
    </p:embeddedFont>
    <p:embeddedFont>
      <p:font typeface="Josefin Slab" pitchFamily="2" charset="0"/>
      <p:regular r:id="rId61"/>
      <p:bold r:id="rId62"/>
      <p:italic r:id="rId63"/>
      <p:boldItalic r:id="rId64"/>
    </p:embeddedFont>
    <p:embeddedFont>
      <p:font typeface="Anton" panose="020B0604020202020204" charset="0"/>
      <p:regular r:id="rId65"/>
    </p:embeddedFont>
    <p:embeddedFont>
      <p:font typeface="Spectral" panose="020B0604020202020204" charset="0"/>
      <p:regular r:id="rId66"/>
      <p:bold r:id="rId67"/>
      <p:italic r:id="rId68"/>
      <p:boldItalic r:id="rId69"/>
    </p:embeddedFont>
    <p:embeddedFont>
      <p:font typeface="Abel" panose="020B0604020202020204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68AF8C-71FB-4529-AAC0-FE1BCAC93FAE}">
  <a:tblStyle styleId="{ED68AF8C-71FB-4529-AAC0-FE1BCAC93F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82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2463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61e7b88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e61e7b88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02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e43adff9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e43adff9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e43adff9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e43adff9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2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2e21b244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e2e21b244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24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312438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312438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5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ad91dcc1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ad91dcc1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6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c1a1e0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c1a1e0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200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db34d0b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db34d0b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16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c1a1e0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c1a1e0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84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ec1a1e03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ec1a1e03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793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dad91dcc1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dad91dcc1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27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e61e7b88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e61e7b88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96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e61e7b88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e61e7b88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48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61e7b887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e61e7b887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173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e61e7b88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3e61e7b887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195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dad91dcc1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dad91dcc1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077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dad91dcc1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dad91dcc1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781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dad91dcc1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dad91dcc1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3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dad91dcc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dad91dcc1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8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e61e7b88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e61e7b88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49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e61e7b887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e61e7b887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385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ebcf934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ebcf934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49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e61e7b88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e61e7b88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05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bcf934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bcf9344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322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dad91dcc1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dad91dcc1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0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dad91dcc1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dad91dcc1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081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ebcf9344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ebcf9344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86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ebcf9344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ebcf9344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58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ebcf934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ebcf934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038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dad91dcc1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dad91dcc1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43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ebcf9344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ebcf9344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4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e61e7b88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e61e7b88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31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e61e7b88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e61e7b88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56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61e7b88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e61e7b88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6741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e61e7b88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e61e7b88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22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61e7b88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61e7b88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4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e61e7b88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e61e7b88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17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dad91dcc1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dad91dcc1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24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dad91dcc1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dad91dcc1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79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e2e21b244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e2e21b244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5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USTOM_6_1_1_1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CUSTOM_6_1_1_2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2_1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5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7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4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5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7_1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2_1_1_1_1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3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735750" y="298025"/>
            <a:ext cx="56145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1791950" y="3536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600"/>
              <a:buNone/>
              <a:defRPr sz="2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0" y="1051595"/>
            <a:ext cx="6214500" cy="24462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555775" y="983325"/>
            <a:ext cx="6214500" cy="2446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842450" y="836153"/>
            <a:ext cx="7409700" cy="16548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599405" y="1234175"/>
            <a:ext cx="6048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74127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892307" y="789975"/>
            <a:ext cx="7409700" cy="16548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1735750" y="405363"/>
            <a:ext cx="56145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791950" y="460943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1791950" y="436800"/>
            <a:ext cx="5558100" cy="5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600"/>
              <a:buNone/>
              <a:defRPr sz="2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735750" y="405363"/>
            <a:ext cx="56145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1791950" y="460943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1791950" y="436800"/>
            <a:ext cx="5558100" cy="52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600"/>
              <a:buNone/>
              <a:defRPr sz="2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2000"/>
              <a:buNone/>
              <a:defRPr sz="20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9034" cy="5143500"/>
          </a:xfrm>
          <a:prstGeom prst="rect">
            <a:avLst/>
          </a:prstGeom>
        </p:spPr>
      </p:pic>
      <p:sp>
        <p:nvSpPr>
          <p:cNvPr id="7" name="Google Shape;132;p22"/>
          <p:cNvSpPr txBox="1">
            <a:spLocks/>
          </p:cNvSpPr>
          <p:nvPr/>
        </p:nvSpPr>
        <p:spPr>
          <a:xfrm>
            <a:off x="5015002" y="724540"/>
            <a:ext cx="4103077" cy="30714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Font typeface="Staatliches"/>
              <a:buNone/>
              <a:defRPr sz="54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rgbClr val="FCBF4A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3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IUST_NLPLAB </a:t>
            </a:r>
          </a:p>
          <a:p>
            <a:pPr algn="ctr">
              <a:lnSpc>
                <a:spcPct val="115000"/>
              </a:lnSpc>
            </a:pPr>
            <a:r>
              <a:rPr lang="en-US" sz="3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At ImageCLEF </a:t>
            </a:r>
          </a:p>
          <a:p>
            <a:pPr algn="ctr">
              <a:lnSpc>
                <a:spcPct val="115000"/>
              </a:lnSpc>
            </a:pPr>
            <a:r>
              <a:rPr lang="en-US" sz="3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medical Caption Tasks </a:t>
            </a:r>
          </a:p>
          <a:p>
            <a:pPr algn="ctr">
              <a:lnSpc>
                <a:spcPct val="115000"/>
              </a:lnSpc>
            </a:pPr>
            <a:r>
              <a:rPr lang="en-US" sz="3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2022</a:t>
            </a:r>
            <a:endParaRPr lang="en-US" sz="3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87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 flipH="1">
            <a:off x="867450" y="1418725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Numbers and words containing numbers were removed.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All punctuation was removed.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Lemmatization was applied using SpaCy.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Captions were converted to lower-case.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194 images have one-word captions.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The maximum caption length is 391.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The most common caption length is ten words.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>
            <a:off x="1790550" y="377750"/>
            <a:ext cx="56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Caption prediction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2237400" y="1645821"/>
            <a:ext cx="46692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Methods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ctrTitle"/>
          </p:nvPr>
        </p:nvSpPr>
        <p:spPr>
          <a:xfrm>
            <a:off x="1571625" y="1645825"/>
            <a:ext cx="58101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Image Pre-Processing Techniques</a:t>
            </a:r>
            <a:endParaRPr sz="4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equalization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 flipH="1">
            <a:off x="896025" y="167590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uses a contrast enhancement technique.</a:t>
            </a:r>
            <a:endParaRPr sz="22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flattening the image histogram as much as possible and mapping the probability distribution to a uniform probability distribution.</a:t>
            </a:r>
            <a:endParaRPr sz="22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may have a bad output because the average brightness of the output is significantly different from the input image.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clahe</a:t>
            </a: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 flipH="1">
            <a:off x="896025" y="167590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a type of Histogram Equalization.</a:t>
            </a:r>
            <a:endParaRPr sz="2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contrast amplification is </a:t>
            </a:r>
            <a:r>
              <a:rPr lang="en" sz="2100" dirty="0">
                <a:solidFill>
                  <a:srgbClr val="FF0000"/>
                </a:solidFill>
              </a:rPr>
              <a:t>limited</a:t>
            </a:r>
            <a:r>
              <a:rPr lang="en" sz="2100" dirty="0"/>
              <a:t> in this method.</a:t>
            </a:r>
            <a:endParaRPr sz="2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In a typical Histogram Equalization, we see an increase in noise in near-constant regions.</a:t>
            </a:r>
            <a:endParaRPr sz="2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CLAHE equalizes the brightness and contrast of the images. </a:t>
            </a:r>
            <a:endParaRPr sz="21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divide the image into sections</a:t>
            </a:r>
            <a:endParaRPr sz="21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apply histogram equalization to each section</a:t>
            </a:r>
            <a:endParaRPr sz="2100" dirty="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Apply the </a:t>
            </a:r>
            <a:r>
              <a:rPr lang="en" sz="2100" dirty="0">
                <a:solidFill>
                  <a:srgbClr val="FF0000"/>
                </a:solidFill>
              </a:rPr>
              <a:t>contrast amplification limit</a:t>
            </a:r>
            <a:r>
              <a:rPr lang="en" sz="2100" dirty="0"/>
              <a:t>, known as </a:t>
            </a:r>
            <a:r>
              <a:rPr lang="en" sz="2100" dirty="0">
                <a:solidFill>
                  <a:srgbClr val="FF0000"/>
                </a:solidFill>
              </a:rPr>
              <a:t>clip limit</a:t>
            </a:r>
            <a:endParaRPr sz="2100" dirty="0">
              <a:solidFill>
                <a:srgbClr val="FF0000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naheim"/>
              <a:buChar char="○"/>
            </a:pPr>
            <a:r>
              <a:rPr lang="en" sz="2100" dirty="0"/>
              <a:t>We used a </a:t>
            </a:r>
            <a:r>
              <a:rPr lang="en" sz="2100" dirty="0">
                <a:solidFill>
                  <a:srgbClr val="FF0000"/>
                </a:solidFill>
              </a:rPr>
              <a:t>clip limit of 2 </a:t>
            </a:r>
            <a:r>
              <a:rPr lang="en" sz="2100" dirty="0"/>
              <a:t>in our models</a:t>
            </a:r>
            <a:endParaRPr sz="21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7"/>
          <p:cNvGraphicFramePr/>
          <p:nvPr/>
        </p:nvGraphicFramePr>
        <p:xfrm>
          <a:off x="734775" y="1207700"/>
          <a:ext cx="7685325" cy="3400775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5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Normal</a:t>
                      </a:r>
                      <a:endParaRPr sz="17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Histogram Equalization</a:t>
                      </a:r>
                      <a:endParaRPr sz="16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CLAHE</a:t>
                      </a:r>
                      <a:endParaRPr sz="16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50" y="1477175"/>
            <a:ext cx="2342625" cy="2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775" y="1493016"/>
            <a:ext cx="2342625" cy="23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375" y="1493025"/>
            <a:ext cx="2342625" cy="2311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>
            <a:spLocks noGrp="1"/>
          </p:cNvSpPr>
          <p:nvPr>
            <p:ph type="ctrTitle"/>
          </p:nvPr>
        </p:nvSpPr>
        <p:spPr>
          <a:xfrm>
            <a:off x="1569900" y="49700"/>
            <a:ext cx="60042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applying clahe and histogram equalization On a normal image </a:t>
            </a:r>
            <a:endParaRPr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Information 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Retrieval 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Approach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ctrTitle" idx="2"/>
          </p:nvPr>
        </p:nvSpPr>
        <p:spPr>
          <a:xfrm>
            <a:off x="4938415" y="2897688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Multi-Label Classification 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Method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267" name="Google Shape;267;p38"/>
          <p:cNvSpPr txBox="1">
            <a:spLocks noGrp="1"/>
          </p:cNvSpPr>
          <p:nvPr>
            <p:ph type="ctrTitle" idx="4"/>
          </p:nvPr>
        </p:nvSpPr>
        <p:spPr>
          <a:xfrm>
            <a:off x="1791950" y="436800"/>
            <a:ext cx="55581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Detection</a:t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1831475" y="2118400"/>
            <a:ext cx="2178600" cy="1774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1891625" y="2178575"/>
            <a:ext cx="2178600" cy="1774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ctrTitle"/>
          </p:nvPr>
        </p:nvSpPr>
        <p:spPr>
          <a:xfrm>
            <a:off x="4938413" y="2930825"/>
            <a:ext cx="2538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Information 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Retrieval </a:t>
            </a:r>
            <a:endParaRPr sz="200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Approach</a:t>
            </a:r>
            <a:endParaRPr sz="2000">
              <a:solidFill>
                <a:srgbClr val="1155CC"/>
              </a:solidFill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5292850" y="2088300"/>
            <a:ext cx="2178600" cy="1774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"/>
          <p:cNvSpPr/>
          <p:nvPr/>
        </p:nvSpPr>
        <p:spPr>
          <a:xfrm>
            <a:off x="5353000" y="2148475"/>
            <a:ext cx="2178600" cy="1774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Multi-label Classification</a:t>
            </a:r>
            <a:endParaRPr sz="7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2056325" y="2514000"/>
            <a:ext cx="184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Information retrieval</a:t>
            </a:r>
            <a:endParaRPr sz="270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ctrTitle"/>
          </p:nvPr>
        </p:nvSpPr>
        <p:spPr>
          <a:xfrm>
            <a:off x="637625" y="1673750"/>
            <a:ext cx="4017300" cy="21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Information   Retrieval </a:t>
            </a:r>
            <a:endParaRPr sz="33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Approach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1583450" y="4367725"/>
            <a:ext cx="3411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ctrTitle"/>
          </p:nvPr>
        </p:nvSpPr>
        <p:spPr>
          <a:xfrm>
            <a:off x="2256590" y="1376300"/>
            <a:ext cx="53934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Last Year Winner Team’s Approach</a:t>
            </a:r>
            <a:endParaRPr sz="2300"/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>
            <a:off x="2335006" y="1797550"/>
            <a:ext cx="1615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AUEB NLP</a:t>
            </a:r>
            <a:endParaRPr sz="180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3"/>
          </p:nvPr>
        </p:nvSpPr>
        <p:spPr>
          <a:xfrm>
            <a:off x="1494025" y="2357925"/>
            <a:ext cx="6156000" cy="1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900"/>
              <a:t>This team used 3 different methods in the concept detection subtask: 2xCNN + FFNN, 1-NN Ensemble and combination of these two methods.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○"/>
            </a:pPr>
            <a:r>
              <a:rPr lang="en" sz="1900"/>
              <a:t>Their best system was based on 1-NN ensemble</a:t>
            </a:r>
            <a:endParaRPr sz="1900"/>
          </a:p>
        </p:txBody>
      </p:sp>
      <p:sp>
        <p:nvSpPr>
          <p:cNvPr id="288" name="Google Shape;288;p40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Approach</a:t>
            </a:r>
            <a:endParaRPr sz="3000"/>
          </a:p>
        </p:txBody>
      </p:sp>
      <p:grpSp>
        <p:nvGrpSpPr>
          <p:cNvPr id="289" name="Google Shape;289;p40"/>
          <p:cNvGrpSpPr/>
          <p:nvPr/>
        </p:nvGrpSpPr>
        <p:grpSpPr>
          <a:xfrm>
            <a:off x="1494018" y="1527197"/>
            <a:ext cx="634273" cy="630607"/>
            <a:chOff x="6937601" y="1394136"/>
            <a:chExt cx="634273" cy="630607"/>
          </a:xfrm>
        </p:grpSpPr>
        <p:sp>
          <p:nvSpPr>
            <p:cNvPr id="290" name="Google Shape;290;p40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75" y="165962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1-NN ensemble</a:t>
            </a:r>
            <a:endParaRPr sz="3000"/>
          </a:p>
        </p:txBody>
      </p:sp>
      <p:sp>
        <p:nvSpPr>
          <p:cNvPr id="298" name="Google Shape;298;p41"/>
          <p:cNvSpPr txBox="1">
            <a:spLocks noGrp="1"/>
          </p:cNvSpPr>
          <p:nvPr>
            <p:ph type="subTitle" idx="1"/>
          </p:nvPr>
        </p:nvSpPr>
        <p:spPr>
          <a:xfrm flipH="1">
            <a:off x="889250" y="1030050"/>
            <a:ext cx="7495500" cy="3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Staatliches"/>
                <a:ea typeface="Staatliches"/>
                <a:cs typeface="Staatliches"/>
                <a:sym typeface="Staatliches"/>
              </a:rPr>
              <a:t>Training</a:t>
            </a:r>
            <a:endParaRPr sz="2100">
              <a:latin typeface="Staatliches"/>
              <a:ea typeface="Staatliches"/>
              <a:cs typeface="Staatliches"/>
              <a:sym typeface="Staatliches"/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○"/>
            </a:pPr>
            <a:r>
              <a:rPr lang="en" sz="2100"/>
              <a:t>Three kind of different encoders are employed:</a:t>
            </a:r>
            <a:endParaRPr sz="2100"/>
          </a:p>
          <a:p>
            <a:pPr marL="1371600" lvl="1" indent="-361950" algn="ctr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✓"/>
            </a:pPr>
            <a:r>
              <a:rPr lang="en" sz="2100">
                <a:latin typeface="Anaheim"/>
                <a:ea typeface="Anaheim"/>
                <a:cs typeface="Anaheim"/>
                <a:sym typeface="Anaheim"/>
              </a:rPr>
              <a:t>ResNet-50, DenseNet-201 and EfficientNet-B0</a:t>
            </a:r>
            <a:endParaRPr sz="2100">
              <a:latin typeface="Anaheim"/>
              <a:ea typeface="Anaheim"/>
              <a:cs typeface="Anaheim"/>
              <a:sym typeface="Anahei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○"/>
            </a:pPr>
            <a:r>
              <a:rPr lang="en" sz="2100"/>
              <a:t>Pre-trained on ImageNet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○"/>
            </a:pPr>
            <a:r>
              <a:rPr lang="en" sz="2100"/>
              <a:t>Fine-tuned on training set for five epochs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○"/>
            </a:pPr>
            <a:r>
              <a:rPr lang="en" sz="2100"/>
              <a:t>Best weights are saved for each of encoders according to loss values on training set</a:t>
            </a:r>
            <a:endParaRPr sz="2100"/>
          </a:p>
        </p:txBody>
      </p:sp>
      <p:sp>
        <p:nvSpPr>
          <p:cNvPr id="299" name="Google Shape;299;p41"/>
          <p:cNvSpPr/>
          <p:nvPr/>
        </p:nvSpPr>
        <p:spPr>
          <a:xfrm>
            <a:off x="1156723" y="1623721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4990476" y="4058070"/>
            <a:ext cx="2804784" cy="492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MohammadMahdi</a:t>
            </a:r>
            <a:r>
              <a:rPr lang="en-IN" b="1" dirty="0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Javid</a:t>
            </a:r>
          </a:p>
          <a:p>
            <a:pPr algn="ctr"/>
            <a:r>
              <a:rPr lang="en-IN" sz="12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mahdijavid1380@yahoo.com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OUR TEAM</a:t>
            </a:r>
            <a:endParaRPr lang="fa-IR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1462190" y="4058071"/>
            <a:ext cx="26754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800" b="1" dirty="0" err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Sauleh</a:t>
            </a:r>
            <a:r>
              <a:rPr lang="en-IN" sz="18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</a:t>
            </a:r>
            <a:r>
              <a:rPr lang="en-IN" sz="1800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Eetemadi</a:t>
            </a:r>
            <a:endParaRPr lang="en-IN" sz="1800" b="1" dirty="0" smtClean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  <a:p>
            <a:pPr algn="ctr"/>
            <a:r>
              <a:rPr lang="en-IN" sz="1800" b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sauleh@iust.ac.ir</a:t>
            </a:r>
            <a:endParaRPr lang="en-IN" sz="1800" b="1" dirty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7" y="3746930"/>
            <a:ext cx="1268615" cy="1268615"/>
          </a:xfrm>
          <a:prstGeom prst="ellipse">
            <a:avLst/>
          </a:prstGeom>
          <a:ln w="3175" cap="rnd">
            <a:solidFill>
              <a:schemeClr val="bg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81" y="3677463"/>
            <a:ext cx="1173480" cy="1437424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1318260" y="2621863"/>
            <a:ext cx="2819400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800" b="1" dirty="0" err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Yasaman</a:t>
            </a:r>
            <a:r>
              <a:rPr lang="en-IN" sz="18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</a:t>
            </a:r>
            <a:r>
              <a:rPr lang="en-IN" sz="1800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Lotfollahi</a:t>
            </a:r>
            <a:endParaRPr lang="en-IN" sz="1800" b="1" dirty="0" smtClean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  <a:p>
            <a:pPr algn="ctr"/>
            <a:r>
              <a:rPr lang="en-IN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y_lotfollahi@comp.iust.ac.ir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6" y="2135177"/>
            <a:ext cx="1282096" cy="15422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1462190" y="1215468"/>
            <a:ext cx="2675470" cy="5539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800" b="1" dirty="0" err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Malihe</a:t>
            </a:r>
            <a:r>
              <a:rPr lang="en-IN" sz="18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</a:t>
            </a:r>
            <a:r>
              <a:rPr lang="en-IN" sz="1800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Hajihosseini</a:t>
            </a:r>
            <a:endParaRPr lang="en-IN" sz="1800" b="1" dirty="0" smtClean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  <a:p>
            <a:pPr algn="ctr"/>
            <a:r>
              <a:rPr lang="en-IN" sz="12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m_hajihosseini@comp.iust.ac.ir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54" y="782750"/>
            <a:ext cx="1531700" cy="14253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4990476" y="1172250"/>
            <a:ext cx="2804784" cy="58477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800" b="1" dirty="0" err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Fateme</a:t>
            </a:r>
            <a:r>
              <a:rPr lang="en-IN" sz="18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</a:t>
            </a:r>
            <a:r>
              <a:rPr lang="en-IN" sz="1800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Omidi</a:t>
            </a:r>
            <a:endParaRPr lang="en-IN" sz="1800" b="1" dirty="0" smtClean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  <a:p>
            <a:pPr algn="ctr"/>
            <a:r>
              <a:rPr lang="en-IN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f_omidi97@comp.iust.ac.ir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81" y="782750"/>
            <a:ext cx="1402779" cy="15111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95BB13-0EF4-4101-B4CE-2FA8E6B3463E}"/>
              </a:ext>
            </a:extLst>
          </p:cNvPr>
          <p:cNvSpPr/>
          <p:nvPr/>
        </p:nvSpPr>
        <p:spPr>
          <a:xfrm>
            <a:off x="4990476" y="2621863"/>
            <a:ext cx="2804784" cy="5539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1800" b="1" dirty="0" err="1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Melika</a:t>
            </a:r>
            <a:r>
              <a:rPr lang="en-IN" sz="18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 </a:t>
            </a:r>
            <a:r>
              <a:rPr lang="en-IN" sz="1800" b="1" dirty="0" err="1" smtClean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Nobakhtian</a:t>
            </a:r>
            <a:endParaRPr lang="en-IN" sz="1800" b="1" dirty="0" smtClean="0">
              <a:ln/>
              <a:solidFill>
                <a:schemeClr val="accent3"/>
              </a:solidFill>
              <a:latin typeface="Roboto Bk" pitchFamily="2" charset="0"/>
              <a:ea typeface="Roboto Bk" pitchFamily="2" charset="0"/>
              <a:cs typeface="+mj-cs"/>
            </a:endParaRPr>
          </a:p>
          <a:p>
            <a:pPr algn="ctr"/>
            <a:r>
              <a:rPr lang="en-IN" sz="1200" b="1" dirty="0">
                <a:ln/>
                <a:solidFill>
                  <a:schemeClr val="accent3"/>
                </a:solidFill>
                <a:latin typeface="Roboto Bk" pitchFamily="2" charset="0"/>
                <a:ea typeface="Roboto Bk" pitchFamily="2" charset="0"/>
                <a:cs typeface="+mj-cs"/>
              </a:rPr>
              <a:t>m_nobakhtian@comp.iust.ac.ir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649" y="2135177"/>
            <a:ext cx="1294544" cy="15380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2443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1-NN ensemble</a:t>
            </a:r>
            <a:endParaRPr sz="3000"/>
          </a:p>
        </p:txBody>
      </p:sp>
      <p:sp>
        <p:nvSpPr>
          <p:cNvPr id="305" name="Google Shape;305;p42"/>
          <p:cNvSpPr txBox="1">
            <a:spLocks noGrp="1"/>
          </p:cNvSpPr>
          <p:nvPr>
            <p:ph type="subTitle" idx="1"/>
          </p:nvPr>
        </p:nvSpPr>
        <p:spPr>
          <a:xfrm flipH="1">
            <a:off x="889250" y="752675"/>
            <a:ext cx="7495500" cy="3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Staatliches"/>
                <a:ea typeface="Staatliches"/>
                <a:cs typeface="Staatliches"/>
                <a:sym typeface="Staatliches"/>
              </a:rPr>
              <a:t>validation</a:t>
            </a:r>
            <a:endParaRPr sz="2100">
              <a:latin typeface="Staatliches"/>
              <a:ea typeface="Staatliches"/>
              <a:cs typeface="Staatliches"/>
              <a:sym typeface="Staatliches"/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naheim"/>
              <a:buChar char="○"/>
            </a:pPr>
            <a:r>
              <a:rPr lang="en" sz="2100"/>
              <a:t>We will create 5 samples from each encoder in the last step.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At last, we will have 15 encoders.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These encoders will be fine-tuned on a part of validation set for 3 epochs.</a:t>
            </a:r>
            <a:endParaRPr sz="2100"/>
          </a:p>
        </p:txBody>
      </p:sp>
      <p:sp>
        <p:nvSpPr>
          <p:cNvPr id="306" name="Google Shape;306;p42"/>
          <p:cNvSpPr/>
          <p:nvPr/>
        </p:nvSpPr>
        <p:spPr>
          <a:xfrm>
            <a:off x="1156723" y="1623721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1-NN ensemble</a:t>
            </a:r>
            <a:endParaRPr sz="3000"/>
          </a:p>
        </p:txBody>
      </p:sp>
      <p:sp>
        <p:nvSpPr>
          <p:cNvPr id="312" name="Google Shape;312;p43"/>
          <p:cNvSpPr txBox="1">
            <a:spLocks noGrp="1"/>
          </p:cNvSpPr>
          <p:nvPr>
            <p:ph type="subTitle" idx="1"/>
          </p:nvPr>
        </p:nvSpPr>
        <p:spPr>
          <a:xfrm flipH="1">
            <a:off x="591925" y="1094600"/>
            <a:ext cx="8090400" cy="36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		</a:t>
            </a:r>
            <a:r>
              <a:rPr lang="en" sz="2000">
                <a:latin typeface="Staatliches"/>
                <a:ea typeface="Staatliches"/>
                <a:cs typeface="Staatliches"/>
                <a:sym typeface="Staatliches"/>
              </a:rPr>
              <a:t>Image retrieval</a:t>
            </a:r>
            <a:endParaRPr sz="2000">
              <a:latin typeface="Staatliches"/>
              <a:ea typeface="Staatliches"/>
              <a:cs typeface="Staatliches"/>
              <a:sym typeface="Staatliche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will repeat these steps for each of 15 encoders:</a:t>
            </a:r>
            <a:endParaRPr sz="180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using encoder to get image embeddings of training set.</a:t>
            </a:r>
            <a:endParaRPr sz="180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embeddings are retrieved from the last average pooling layer of encoder.</a:t>
            </a:r>
            <a:endParaRPr sz="180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also using encoder to get image embeddings of test set.</a:t>
            </a:r>
            <a:endParaRPr sz="180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computing similarity between each test image and all of training images.</a:t>
            </a:r>
            <a:endParaRPr sz="1800"/>
          </a:p>
          <a:p>
            <a:pPr marL="18288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finding the most similar training image to a test image.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At the end we will have 15 training images for a test image.</a:t>
            </a:r>
            <a:endParaRPr sz="1800"/>
          </a:p>
        </p:txBody>
      </p:sp>
      <p:sp>
        <p:nvSpPr>
          <p:cNvPr id="313" name="Google Shape;313;p43"/>
          <p:cNvSpPr/>
          <p:nvPr/>
        </p:nvSpPr>
        <p:spPr>
          <a:xfrm>
            <a:off x="1276423" y="1474996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1-NN ensemble</a:t>
            </a:r>
            <a:endParaRPr sz="3000"/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 flipH="1">
            <a:off x="733300" y="1211475"/>
            <a:ext cx="7704600" cy="30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	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Majority voting mechanism</a:t>
            </a:r>
            <a:endParaRPr sz="1900"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Staatliches"/>
              <a:ea typeface="Staatliches"/>
              <a:cs typeface="Staatliches"/>
              <a:sym typeface="Staatliches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We used Majority Voting Mechanism to assign concepts to images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Select </a:t>
            </a:r>
            <a:r>
              <a:rPr lang="en" sz="1900" b="1" i="1"/>
              <a:t>N </a:t>
            </a:r>
            <a:r>
              <a:rPr lang="en" sz="1900"/>
              <a:t>as a threshold for this method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Find concepts that appear more than </a:t>
            </a:r>
            <a:r>
              <a:rPr lang="en" sz="1900" b="1" i="1"/>
              <a:t>N </a:t>
            </a:r>
            <a:r>
              <a:rPr lang="en" sz="1900"/>
              <a:t>times in 15 training images for a test image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Assign these concepts to the test image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b="1" i="1"/>
              <a:t>N=8</a:t>
            </a:r>
            <a:r>
              <a:rPr lang="en" sz="1900"/>
              <a:t> is the best value for this threshold according to accuracy and F1-score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20" name="Google Shape;320;p44"/>
          <p:cNvSpPr/>
          <p:nvPr/>
        </p:nvSpPr>
        <p:spPr>
          <a:xfrm>
            <a:off x="965373" y="1368696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/>
          <p:nvPr/>
        </p:nvSpPr>
        <p:spPr>
          <a:xfrm>
            <a:off x="4817463" y="39425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</a:t>
            </a:r>
            <a:endParaRPr sz="3000"/>
          </a:p>
        </p:txBody>
      </p:sp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 l="7934" r="7925"/>
          <a:stretch/>
        </p:blipFill>
        <p:spPr>
          <a:xfrm>
            <a:off x="557950" y="1298112"/>
            <a:ext cx="2226625" cy="2705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28" name="Google Shape;328;p45"/>
          <p:cNvGraphicFramePr/>
          <p:nvPr/>
        </p:nvGraphicFramePr>
        <p:xfrm>
          <a:off x="3108825" y="1224260"/>
          <a:ext cx="5246100" cy="2414075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6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Ground Truth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Prediction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C0024485(Magnetic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Resonance Imaging) 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C0346308 (Pituitary macroadenoma) 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C0205129 (Sagittal)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C0024485(Magnetic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Resonance Imaging) 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C0346308 (Pituitary macroadenoma) 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C0205129 (Sagittal)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9" name="Google Shape;329;p45"/>
          <p:cNvSpPr txBox="1"/>
          <p:nvPr/>
        </p:nvSpPr>
        <p:spPr>
          <a:xfrm>
            <a:off x="4817463" y="39425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F1 SCORE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1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959838" y="4237750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</a:t>
            </a:r>
            <a:endParaRPr sz="3000"/>
          </a:p>
        </p:txBody>
      </p:sp>
      <p:graphicFrame>
        <p:nvGraphicFramePr>
          <p:cNvPr id="336" name="Google Shape;336;p46"/>
          <p:cNvGraphicFramePr/>
          <p:nvPr/>
        </p:nvGraphicFramePr>
        <p:xfrm>
          <a:off x="3243375" y="1146035"/>
          <a:ext cx="5246100" cy="364230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6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Ground Truth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Prediction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C0024485(Magnetic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Resonance Imaging)</a:t>
                      </a: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C0016823 (Structure of fundus of eye)</a:t>
                      </a:r>
                      <a:endParaRPr sz="17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C0024485(Magnetic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Resonance Imaging) 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C0016823 (Structure of fundus of eye)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C0439828 (Variable (uniformity)) 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C0205396 (Identified)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C0013938 (Embryo transfer (procedure))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7" name="Google Shape;337;p46"/>
          <p:cNvSpPr txBox="1"/>
          <p:nvPr/>
        </p:nvSpPr>
        <p:spPr>
          <a:xfrm>
            <a:off x="906713" y="423775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F1 SCORE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0.571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5" y="1539475"/>
            <a:ext cx="2804025" cy="222301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/>
          <p:nvPr/>
        </p:nvSpPr>
        <p:spPr>
          <a:xfrm>
            <a:off x="4732438" y="41763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</a:t>
            </a:r>
            <a:endParaRPr sz="3000"/>
          </a:p>
        </p:txBody>
      </p:sp>
      <p:graphicFrame>
        <p:nvGraphicFramePr>
          <p:cNvPr id="345" name="Google Shape;345;p47"/>
          <p:cNvGraphicFramePr/>
          <p:nvPr/>
        </p:nvGraphicFramePr>
        <p:xfrm>
          <a:off x="3108825" y="1224260"/>
          <a:ext cx="5246100" cy="2414075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6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Ground Truth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Prediction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C1707489 (Connectivity)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C0205202 (Corrected)</a:t>
                      </a:r>
                      <a:endParaRPr sz="17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C0221198 (Lesion)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C0024485 (Magnetic Resonance Imaging)</a:t>
                      </a:r>
                      <a:endParaRPr sz="150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6" name="Google Shape;346;p47"/>
          <p:cNvSpPr txBox="1"/>
          <p:nvPr/>
        </p:nvSpPr>
        <p:spPr>
          <a:xfrm>
            <a:off x="4732438" y="41763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F1 SCORE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0.0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l="6314"/>
          <a:stretch/>
        </p:blipFill>
        <p:spPr>
          <a:xfrm>
            <a:off x="350700" y="1146413"/>
            <a:ext cx="2327300" cy="2850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>
            <a:spLocks noGrp="1"/>
          </p:cNvSpPr>
          <p:nvPr>
            <p:ph type="ctrTitle"/>
          </p:nvPr>
        </p:nvSpPr>
        <p:spPr>
          <a:xfrm>
            <a:off x="637625" y="1673750"/>
            <a:ext cx="4017300" cy="21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Multi-label classification</a:t>
            </a:r>
            <a:endParaRPr sz="3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1583450" y="4367725"/>
            <a:ext cx="3411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ctrTitle"/>
          </p:nvPr>
        </p:nvSpPr>
        <p:spPr>
          <a:xfrm>
            <a:off x="1806700" y="1882175"/>
            <a:ext cx="56412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approach</a:t>
            </a:r>
            <a:endParaRPr sz="2300"/>
          </a:p>
        </p:txBody>
      </p:sp>
      <p:sp>
        <p:nvSpPr>
          <p:cNvPr id="359" name="Google Shape;359;p49"/>
          <p:cNvSpPr txBox="1">
            <a:spLocks noGrp="1"/>
          </p:cNvSpPr>
          <p:nvPr>
            <p:ph type="subTitle" idx="3"/>
          </p:nvPr>
        </p:nvSpPr>
        <p:spPr>
          <a:xfrm>
            <a:off x="1381178" y="2430675"/>
            <a:ext cx="6400800" cy="17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Considered image concepts as labels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○"/>
            </a:pPr>
            <a:r>
              <a:rPr lang="en" sz="1900"/>
              <a:t>Built a multi-label classification model</a:t>
            </a:r>
            <a:endParaRPr sz="1900"/>
          </a:p>
        </p:txBody>
      </p:sp>
      <p:sp>
        <p:nvSpPr>
          <p:cNvPr id="360" name="Google Shape;360;p49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</a:t>
            </a:r>
            <a:endParaRPr sz="3000"/>
          </a:p>
        </p:txBody>
      </p:sp>
      <p:sp>
        <p:nvSpPr>
          <p:cNvPr id="361" name="Google Shape;361;p49"/>
          <p:cNvSpPr/>
          <p:nvPr/>
        </p:nvSpPr>
        <p:spPr>
          <a:xfrm>
            <a:off x="1645548" y="2070071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ctrTitle"/>
          </p:nvPr>
        </p:nvSpPr>
        <p:spPr>
          <a:xfrm>
            <a:off x="1797125" y="1140350"/>
            <a:ext cx="56412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Building a classification model and fine-tuning</a:t>
            </a:r>
            <a:endParaRPr sz="2300"/>
          </a:p>
        </p:txBody>
      </p:sp>
      <p:sp>
        <p:nvSpPr>
          <p:cNvPr id="367" name="Google Shape;367;p50"/>
          <p:cNvSpPr txBox="1">
            <a:spLocks noGrp="1"/>
          </p:cNvSpPr>
          <p:nvPr>
            <p:ph type="subTitle" idx="3"/>
          </p:nvPr>
        </p:nvSpPr>
        <p:spPr>
          <a:xfrm>
            <a:off x="1371603" y="1776000"/>
            <a:ext cx="6400800" cy="17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A CNN pre-trained on ImageNet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The last layer of the CNN was removed.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An output layer with </a:t>
            </a:r>
            <a:r>
              <a:rPr lang="en" sz="1800" b="1"/>
              <a:t>8374 </a:t>
            </a:r>
            <a:r>
              <a:rPr lang="en" sz="1800"/>
              <a:t>units, and with </a:t>
            </a:r>
            <a:r>
              <a:rPr lang="en" sz="1800" b="1"/>
              <a:t>sigmoid </a:t>
            </a:r>
            <a:r>
              <a:rPr lang="en" sz="1800"/>
              <a:t>activation function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/>
              <a:t>were added.</a:t>
            </a:r>
            <a:endParaRPr sz="18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Fine-tuned it on the subtask training set.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368" name="Google Shape;368;p50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</a:t>
            </a:r>
            <a:endParaRPr sz="3000"/>
          </a:p>
        </p:txBody>
      </p:sp>
      <p:sp>
        <p:nvSpPr>
          <p:cNvPr id="369" name="Google Shape;369;p50"/>
          <p:cNvSpPr/>
          <p:nvPr/>
        </p:nvSpPr>
        <p:spPr>
          <a:xfrm>
            <a:off x="1635973" y="1328246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 noGrp="1"/>
          </p:cNvSpPr>
          <p:nvPr>
            <p:ph type="ctrTitle" idx="8"/>
          </p:nvPr>
        </p:nvSpPr>
        <p:spPr>
          <a:xfrm>
            <a:off x="1787250" y="427650"/>
            <a:ext cx="5578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Experiments</a:t>
            </a:r>
            <a:endParaRPr sz="3000"/>
          </a:p>
        </p:txBody>
      </p:sp>
      <p:sp>
        <p:nvSpPr>
          <p:cNvPr id="375" name="Google Shape;375;p51"/>
          <p:cNvSpPr txBox="1">
            <a:spLocks noGrp="1"/>
          </p:cNvSpPr>
          <p:nvPr>
            <p:ph type="ctrTitle"/>
          </p:nvPr>
        </p:nvSpPr>
        <p:spPr>
          <a:xfrm>
            <a:off x="1883225" y="1371600"/>
            <a:ext cx="27432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l"/>
                <a:ea typeface="Abel"/>
                <a:cs typeface="Abel"/>
                <a:sym typeface="Abel"/>
              </a:rPr>
              <a:t>Different CNNS</a:t>
            </a:r>
            <a:endParaRPr sz="21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6" name="Google Shape;376;p51"/>
          <p:cNvSpPr txBox="1">
            <a:spLocks noGrp="1"/>
          </p:cNvSpPr>
          <p:nvPr>
            <p:ph type="subTitle" idx="3"/>
          </p:nvPr>
        </p:nvSpPr>
        <p:spPr>
          <a:xfrm>
            <a:off x="1642877" y="1727100"/>
            <a:ext cx="2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ResNet50, InceptionV3, etc</a:t>
            </a:r>
            <a:endParaRPr sz="1700"/>
          </a:p>
        </p:txBody>
      </p:sp>
      <p:sp>
        <p:nvSpPr>
          <p:cNvPr id="377" name="Google Shape;377;p51"/>
          <p:cNvSpPr/>
          <p:nvPr/>
        </p:nvSpPr>
        <p:spPr>
          <a:xfrm>
            <a:off x="1642872" y="156513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/>
          <p:nvPr/>
        </p:nvSpPr>
        <p:spPr>
          <a:xfrm>
            <a:off x="1719072" y="156513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ctrTitle"/>
          </p:nvPr>
        </p:nvSpPr>
        <p:spPr>
          <a:xfrm>
            <a:off x="5312225" y="1371600"/>
            <a:ext cx="27432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l"/>
                <a:ea typeface="Abel"/>
                <a:cs typeface="Abel"/>
                <a:sym typeface="Abel"/>
              </a:rPr>
              <a:t>Different Thresholds</a:t>
            </a:r>
            <a:endParaRPr sz="21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0" name="Google Shape;380;p51"/>
          <p:cNvSpPr/>
          <p:nvPr/>
        </p:nvSpPr>
        <p:spPr>
          <a:xfrm>
            <a:off x="5071872" y="156513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5148072" y="156513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1"/>
          <p:cNvSpPr txBox="1">
            <a:spLocks noGrp="1"/>
          </p:cNvSpPr>
          <p:nvPr>
            <p:ph type="ctrTitle"/>
          </p:nvPr>
        </p:nvSpPr>
        <p:spPr>
          <a:xfrm>
            <a:off x="1883225" y="2377440"/>
            <a:ext cx="29439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l"/>
                <a:ea typeface="Abel"/>
                <a:cs typeface="Abel"/>
                <a:sym typeface="Abel"/>
              </a:rPr>
              <a:t>Different Regularizations</a:t>
            </a:r>
            <a:endParaRPr sz="21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1642872" y="257097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1719072" y="257097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1"/>
          <p:cNvSpPr txBox="1">
            <a:spLocks noGrp="1"/>
          </p:cNvSpPr>
          <p:nvPr>
            <p:ph type="subTitle" idx="3"/>
          </p:nvPr>
        </p:nvSpPr>
        <p:spPr>
          <a:xfrm>
            <a:off x="1642877" y="2732940"/>
            <a:ext cx="2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L2, Dropout</a:t>
            </a:r>
            <a:endParaRPr sz="1700"/>
          </a:p>
        </p:txBody>
      </p:sp>
      <p:sp>
        <p:nvSpPr>
          <p:cNvPr id="386" name="Google Shape;386;p51"/>
          <p:cNvSpPr txBox="1">
            <a:spLocks noGrp="1"/>
          </p:cNvSpPr>
          <p:nvPr>
            <p:ph type="ctrTitle"/>
          </p:nvPr>
        </p:nvSpPr>
        <p:spPr>
          <a:xfrm>
            <a:off x="5312225" y="2377440"/>
            <a:ext cx="2943900" cy="11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Abel"/>
                <a:ea typeface="Abel"/>
                <a:cs typeface="Abel"/>
                <a:sym typeface="Abel"/>
              </a:rPr>
              <a:t>Different preprocessing and data augmentation methods</a:t>
            </a:r>
            <a:endParaRPr sz="21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5071872" y="257097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5148072" y="2570971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subTitle" idx="3"/>
          </p:nvPr>
        </p:nvSpPr>
        <p:spPr>
          <a:xfrm>
            <a:off x="5071877" y="3494940"/>
            <a:ext cx="2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CLAHE, Horizontal Flip, etc</a:t>
            </a:r>
            <a:endParaRPr sz="1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43000">
              <a:schemeClr val="accent1">
                <a:lumMod val="75000"/>
              </a:schemeClr>
            </a:gs>
            <a:gs pos="62000">
              <a:schemeClr val="accent2">
                <a:lumMod val="60000"/>
                <a:lumOff val="40000"/>
              </a:schemeClr>
            </a:gs>
            <a:gs pos="77000">
              <a:schemeClr val="accent1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Get your hands dirty with code</a:t>
            </a:r>
            <a:endParaRPr lang="fa-I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60" y="1023580"/>
            <a:ext cx="3083379" cy="39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5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>
            <a:spLocks noGrp="1"/>
          </p:cNvSpPr>
          <p:nvPr>
            <p:ph type="ctrTitle" idx="8"/>
          </p:nvPr>
        </p:nvSpPr>
        <p:spPr>
          <a:xfrm>
            <a:off x="1787250" y="427650"/>
            <a:ext cx="5578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architecture</a:t>
            </a:r>
            <a:endParaRPr sz="3000"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0" y="2070150"/>
            <a:ext cx="8839196" cy="164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ctrTitle"/>
          </p:nvPr>
        </p:nvSpPr>
        <p:spPr>
          <a:xfrm>
            <a:off x="869800" y="1877350"/>
            <a:ext cx="33306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LEADERBOARD</a:t>
            </a:r>
            <a:endParaRPr sz="3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6" name="Google Shape;406;p54"/>
          <p:cNvGraphicFramePr/>
          <p:nvPr/>
        </p:nvGraphicFramePr>
        <p:xfrm>
          <a:off x="1566200" y="542400"/>
          <a:ext cx="6011600" cy="405871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150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Rank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Group Name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F1 Score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Secondary F1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AUEB-NLP-Group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0.451123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0.790724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fdallaserra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0.450532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0.822240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CSIRO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0.447134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0.793645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eecs-kth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0.436013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0.854593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vcmi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0.432871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0.863373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PoliMi-ImageClef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0.431955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0.851217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SSNSheerinKavitha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0.418433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0.654361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IUST_NLPLAB</a:t>
                      </a:r>
                      <a:endParaRPr sz="12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0.398086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0.673188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Morgan_CS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rgbClr val="444444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0.351988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rgbClr val="444444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0.628052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0" marB="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kdelab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0.310428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0.411958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11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44444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SDVA-UCSD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0.307932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bel"/>
                          <a:ea typeface="Abel"/>
                          <a:cs typeface="Abel"/>
                          <a:sym typeface="Abel"/>
                        </a:rPr>
                        <a:t>0.552432</a:t>
                      </a:r>
                      <a:endParaRPr sz="12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>
            <a:spLocks noGrp="1"/>
          </p:cNvSpPr>
          <p:nvPr>
            <p:ph type="ctrTitle"/>
          </p:nvPr>
        </p:nvSpPr>
        <p:spPr>
          <a:xfrm>
            <a:off x="999225" y="834950"/>
            <a:ext cx="7240500" cy="15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Caption Prediction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>
            <a:spLocks noGrp="1"/>
          </p:cNvSpPr>
          <p:nvPr>
            <p:ph type="ctrTitle"/>
          </p:nvPr>
        </p:nvSpPr>
        <p:spPr>
          <a:xfrm>
            <a:off x="2256590" y="1376300"/>
            <a:ext cx="53934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Last Year Winner Team’s Approach</a:t>
            </a:r>
            <a:endParaRPr sz="2300"/>
          </a:p>
        </p:txBody>
      </p:sp>
      <p:sp>
        <p:nvSpPr>
          <p:cNvPr id="417" name="Google Shape;417;p56"/>
          <p:cNvSpPr txBox="1">
            <a:spLocks noGrp="1"/>
          </p:cNvSpPr>
          <p:nvPr>
            <p:ph type="subTitle" idx="1"/>
          </p:nvPr>
        </p:nvSpPr>
        <p:spPr>
          <a:xfrm>
            <a:off x="2335006" y="1797550"/>
            <a:ext cx="16155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PUC Chile team</a:t>
            </a:r>
            <a:endParaRPr sz="1800"/>
          </a:p>
        </p:txBody>
      </p:sp>
      <p:sp>
        <p:nvSpPr>
          <p:cNvPr id="418" name="Google Shape;418;p56"/>
          <p:cNvSpPr txBox="1">
            <a:spLocks noGrp="1"/>
          </p:cNvSpPr>
          <p:nvPr>
            <p:ph type="subTitle" idx="3"/>
          </p:nvPr>
        </p:nvSpPr>
        <p:spPr>
          <a:xfrm>
            <a:off x="1494025" y="2357925"/>
            <a:ext cx="6156000" cy="1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900"/>
              <a:t>Each word is considered to be a </a:t>
            </a:r>
            <a:r>
              <a:rPr lang="en" sz="1900" b="1"/>
              <a:t>label</a:t>
            </a:r>
            <a:r>
              <a:rPr lang="en" sz="1900"/>
              <a:t>.</a:t>
            </a:r>
            <a:endParaRPr sz="1900"/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900"/>
              <a:t>A </a:t>
            </a:r>
            <a:r>
              <a:rPr lang="en" sz="1900" b="1"/>
              <a:t>multi-label classification model</a:t>
            </a:r>
            <a:r>
              <a:rPr lang="en" sz="1900"/>
              <a:t> is used to predict the corresponding words.</a:t>
            </a:r>
            <a:endParaRPr sz="1900"/>
          </a:p>
          <a:p>
            <a:pPr marL="4572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○"/>
            </a:pPr>
            <a:r>
              <a:rPr lang="en" sz="1900"/>
              <a:t>Words are ordered to create a </a:t>
            </a:r>
            <a:r>
              <a:rPr lang="en" sz="1900" b="1"/>
              <a:t>caption</a:t>
            </a:r>
            <a:r>
              <a:rPr lang="en" sz="1900"/>
              <a:t>.</a:t>
            </a:r>
            <a:endParaRPr sz="1900"/>
          </a:p>
        </p:txBody>
      </p:sp>
      <p:sp>
        <p:nvSpPr>
          <p:cNvPr id="419" name="Google Shape;419;p56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Approach</a:t>
            </a:r>
            <a:endParaRPr sz="3000"/>
          </a:p>
        </p:txBody>
      </p:sp>
      <p:grpSp>
        <p:nvGrpSpPr>
          <p:cNvPr id="420" name="Google Shape;420;p56"/>
          <p:cNvGrpSpPr/>
          <p:nvPr/>
        </p:nvGrpSpPr>
        <p:grpSpPr>
          <a:xfrm>
            <a:off x="1494018" y="1527197"/>
            <a:ext cx="634273" cy="630607"/>
            <a:chOff x="6937601" y="1394136"/>
            <a:chExt cx="634273" cy="630607"/>
          </a:xfrm>
        </p:grpSpPr>
        <p:sp>
          <p:nvSpPr>
            <p:cNvPr id="421" name="Google Shape;421;p56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6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75" y="1659625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ctrTitle"/>
          </p:nvPr>
        </p:nvSpPr>
        <p:spPr>
          <a:xfrm>
            <a:off x="1797125" y="1140350"/>
            <a:ext cx="56412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Building a classification model and fine-tuning</a:t>
            </a:r>
            <a:endParaRPr sz="2300"/>
          </a:p>
        </p:txBody>
      </p:sp>
      <p:sp>
        <p:nvSpPr>
          <p:cNvPr id="429" name="Google Shape;429;p57"/>
          <p:cNvSpPr txBox="1">
            <a:spLocks noGrp="1"/>
          </p:cNvSpPr>
          <p:nvPr>
            <p:ph type="subTitle" idx="3"/>
          </p:nvPr>
        </p:nvSpPr>
        <p:spPr>
          <a:xfrm>
            <a:off x="1371603" y="1776000"/>
            <a:ext cx="6400800" cy="17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A CNN pre-trained on ImageNet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The last layer of the CNN was removed.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A dropout layer, an activation layer, and an output layer were added.</a:t>
            </a:r>
            <a:endParaRPr sz="18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Fine-tuned it on the subtask training set.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430" name="Google Shape;430;p57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</a:t>
            </a:r>
            <a:endParaRPr sz="3000"/>
          </a:p>
        </p:txBody>
      </p:sp>
      <p:sp>
        <p:nvSpPr>
          <p:cNvPr id="431" name="Google Shape;431;p57"/>
          <p:cNvSpPr txBox="1"/>
          <p:nvPr/>
        </p:nvSpPr>
        <p:spPr>
          <a:xfrm>
            <a:off x="1164600" y="3719850"/>
            <a:ext cx="681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720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Output layer</a:t>
            </a:r>
            <a:r>
              <a:rPr lang="en" sz="18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: A dense layer with the size of vocab words, and with sigmoid activation function</a:t>
            </a:r>
            <a:endParaRPr/>
          </a:p>
        </p:txBody>
      </p:sp>
      <p:sp>
        <p:nvSpPr>
          <p:cNvPr id="432" name="Google Shape;432;p57"/>
          <p:cNvSpPr/>
          <p:nvPr/>
        </p:nvSpPr>
        <p:spPr>
          <a:xfrm>
            <a:off x="1635973" y="1328246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ctrTitle"/>
          </p:nvPr>
        </p:nvSpPr>
        <p:spPr>
          <a:xfrm>
            <a:off x="1797125" y="1140350"/>
            <a:ext cx="56412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Generating captions</a:t>
            </a:r>
            <a:endParaRPr sz="2300"/>
          </a:p>
        </p:txBody>
      </p:sp>
      <p:sp>
        <p:nvSpPr>
          <p:cNvPr id="438" name="Google Shape;438;p58"/>
          <p:cNvSpPr txBox="1">
            <a:spLocks noGrp="1"/>
          </p:cNvSpPr>
          <p:nvPr>
            <p:ph type="subTitle" idx="3"/>
          </p:nvPr>
        </p:nvSpPr>
        <p:spPr>
          <a:xfrm>
            <a:off x="1828800" y="1824816"/>
            <a:ext cx="6400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taatliches"/>
                <a:ea typeface="Staatliches"/>
                <a:cs typeface="Staatliches"/>
                <a:sym typeface="Staatliches"/>
              </a:rPr>
              <a:t>Choosing the words</a:t>
            </a:r>
            <a:endParaRPr sz="2000"/>
          </a:p>
        </p:txBody>
      </p:sp>
      <p:sp>
        <p:nvSpPr>
          <p:cNvPr id="439" name="Google Shape;439;p58"/>
          <p:cNvSpPr txBox="1">
            <a:spLocks noGrp="1"/>
          </p:cNvSpPr>
          <p:nvPr>
            <p:ph type="ctrTitle" idx="8"/>
          </p:nvPr>
        </p:nvSpPr>
        <p:spPr>
          <a:xfrm>
            <a:off x="1797125" y="427650"/>
            <a:ext cx="5568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</a:t>
            </a:r>
            <a:endParaRPr sz="3000"/>
          </a:p>
        </p:txBody>
      </p:sp>
      <p:sp>
        <p:nvSpPr>
          <p:cNvPr id="440" name="Google Shape;440;p58"/>
          <p:cNvSpPr/>
          <p:nvPr/>
        </p:nvSpPr>
        <p:spPr>
          <a:xfrm>
            <a:off x="1635973" y="1328246"/>
            <a:ext cx="228600" cy="189410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8"/>
          <p:cNvSpPr txBox="1"/>
          <p:nvPr/>
        </p:nvSpPr>
        <p:spPr>
          <a:xfrm>
            <a:off x="1828800" y="3139600"/>
            <a:ext cx="64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Ordering the words</a:t>
            </a:r>
            <a:endParaRPr sz="20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42" name="Google Shape;442;p58"/>
          <p:cNvSpPr txBox="1"/>
          <p:nvPr/>
        </p:nvSpPr>
        <p:spPr>
          <a:xfrm>
            <a:off x="1371600" y="3586525"/>
            <a:ext cx="6400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bel"/>
              <a:buAutoNum type="arabicPeriod"/>
            </a:pPr>
            <a:r>
              <a:rPr lang="en" sz="18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Highest to lowest probability</a:t>
            </a:r>
            <a:endParaRPr sz="18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bel"/>
              <a:buAutoNum type="arabicPeriod"/>
            </a:pPr>
            <a:r>
              <a:rPr lang="en" sz="18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Based on their most common position in training set captions</a:t>
            </a:r>
            <a:endParaRPr sz="1800"/>
          </a:p>
        </p:txBody>
      </p:sp>
      <p:sp>
        <p:nvSpPr>
          <p:cNvPr id="443" name="Google Shape;443;p58"/>
          <p:cNvSpPr txBox="1"/>
          <p:nvPr/>
        </p:nvSpPr>
        <p:spPr>
          <a:xfrm>
            <a:off x="1371600" y="2292525"/>
            <a:ext cx="6400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Probability of each word is predicted with the model. the top 𝑁 words with the highest probability are chosen.</a:t>
            </a:r>
            <a:endParaRPr sz="18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44" name="Google Shape;444;p58"/>
          <p:cNvGrpSpPr/>
          <p:nvPr/>
        </p:nvGrpSpPr>
        <p:grpSpPr>
          <a:xfrm>
            <a:off x="1447806" y="1911897"/>
            <a:ext cx="356588" cy="356608"/>
            <a:chOff x="6937601" y="1394136"/>
            <a:chExt cx="634273" cy="630607"/>
          </a:xfrm>
        </p:grpSpPr>
        <p:sp>
          <p:nvSpPr>
            <p:cNvPr id="445" name="Google Shape;445;p58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58"/>
          <p:cNvSpPr txBox="1"/>
          <p:nvPr/>
        </p:nvSpPr>
        <p:spPr>
          <a:xfrm>
            <a:off x="1470650" y="1937200"/>
            <a:ext cx="2781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ton"/>
                <a:ea typeface="Anton"/>
                <a:cs typeface="Anton"/>
                <a:sym typeface="Anton"/>
              </a:rPr>
              <a:t>1</a:t>
            </a:r>
            <a:endParaRPr sz="13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48" name="Google Shape;448;p58"/>
          <p:cNvGrpSpPr/>
          <p:nvPr/>
        </p:nvGrpSpPr>
        <p:grpSpPr>
          <a:xfrm>
            <a:off x="1447806" y="3202647"/>
            <a:ext cx="356588" cy="356608"/>
            <a:chOff x="6937601" y="1394136"/>
            <a:chExt cx="634273" cy="630607"/>
          </a:xfrm>
        </p:grpSpPr>
        <p:sp>
          <p:nvSpPr>
            <p:cNvPr id="449" name="Google Shape;449;p58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58"/>
          <p:cNvSpPr txBox="1"/>
          <p:nvPr/>
        </p:nvSpPr>
        <p:spPr>
          <a:xfrm>
            <a:off x="1470650" y="3227950"/>
            <a:ext cx="2781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ton"/>
                <a:ea typeface="Anton"/>
                <a:cs typeface="Anton"/>
                <a:sym typeface="Anton"/>
              </a:rPr>
              <a:t>2</a:t>
            </a:r>
            <a:endParaRPr sz="13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>
            <a:spLocks noGrp="1"/>
          </p:cNvSpPr>
          <p:nvPr>
            <p:ph type="ctrTitle" idx="8"/>
          </p:nvPr>
        </p:nvSpPr>
        <p:spPr>
          <a:xfrm>
            <a:off x="2965925" y="470150"/>
            <a:ext cx="5912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architecture</a:t>
            </a:r>
            <a:endParaRPr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350"/>
            <a:ext cx="9144000" cy="4038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970427" y="1421951"/>
            <a:ext cx="2041200" cy="914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0"/>
          <p:cNvSpPr/>
          <p:nvPr/>
        </p:nvSpPr>
        <p:spPr>
          <a:xfrm>
            <a:off x="6152027" y="1421951"/>
            <a:ext cx="2041200" cy="9144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0"/>
          <p:cNvSpPr/>
          <p:nvPr/>
        </p:nvSpPr>
        <p:spPr>
          <a:xfrm>
            <a:off x="3561227" y="1421951"/>
            <a:ext cx="2041200" cy="9144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0"/>
          <p:cNvSpPr txBox="1">
            <a:spLocks noGrp="1"/>
          </p:cNvSpPr>
          <p:nvPr>
            <p:ph type="ctrTitle" idx="8"/>
          </p:nvPr>
        </p:nvSpPr>
        <p:spPr>
          <a:xfrm>
            <a:off x="1787250" y="427650"/>
            <a:ext cx="5578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Experiments</a:t>
            </a:r>
            <a:endParaRPr sz="3000"/>
          </a:p>
        </p:txBody>
      </p:sp>
      <p:sp>
        <p:nvSpPr>
          <p:cNvPr id="466" name="Google Shape;466;p60"/>
          <p:cNvSpPr txBox="1"/>
          <p:nvPr/>
        </p:nvSpPr>
        <p:spPr>
          <a:xfrm>
            <a:off x="970427" y="1421950"/>
            <a:ext cx="204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Different CNNs</a:t>
            </a:r>
            <a:endParaRPr sz="22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3561227" y="2388050"/>
            <a:ext cx="2543045" cy="16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Different activation functions, which layers to freeze during fine-tuning, etc</a:t>
            </a:r>
            <a:endParaRPr sz="20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3631626" y="1421950"/>
            <a:ext cx="1880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Different configurations</a:t>
            </a:r>
            <a:endParaRPr sz="22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6176766" y="1421950"/>
            <a:ext cx="204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Different Ns</a:t>
            </a:r>
            <a:endParaRPr sz="22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6152027" y="2388050"/>
            <a:ext cx="2286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From 15 to 27</a:t>
            </a:r>
            <a:endParaRPr sz="20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970427" y="2388050"/>
            <a:ext cx="2286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ResNet50, DenseNet121, etc</a:t>
            </a:r>
            <a:endParaRPr sz="18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/>
          <p:nvPr/>
        </p:nvSpPr>
        <p:spPr>
          <a:xfrm>
            <a:off x="6128988" y="39425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3505963" y="39425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1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</a:t>
            </a:r>
            <a:endParaRPr sz="3000"/>
          </a:p>
        </p:txBody>
      </p:sp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50" y="1298112"/>
            <a:ext cx="2226625" cy="2705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80" name="Google Shape;480;p61"/>
          <p:cNvGraphicFramePr/>
          <p:nvPr/>
        </p:nvGraphicFramePr>
        <p:xfrm>
          <a:off x="3108825" y="1224260"/>
          <a:ext cx="5246100" cy="249930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6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Ground Truth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Predicted caption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axial ct image of the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neck with intravenous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contrast at the level of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the parotid gland show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asymmetric left parotid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gland enlargement with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replacement by a soft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tissue mass white arrow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arrow show ct axial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imag tomographi enhanc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scan comput left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right mass muscl lesion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enlarg gland red neck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view contrast tissu soft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demonstr white nerv tumor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1" name="Google Shape;481;p61"/>
          <p:cNvSpPr txBox="1"/>
          <p:nvPr/>
        </p:nvSpPr>
        <p:spPr>
          <a:xfrm>
            <a:off x="3505963" y="39425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BLEU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0.806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2" name="Google Shape;482;p61"/>
          <p:cNvSpPr txBox="1"/>
          <p:nvPr/>
        </p:nvSpPr>
        <p:spPr>
          <a:xfrm>
            <a:off x="6128863" y="39425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ROUGE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0.468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418" y="723332"/>
            <a:ext cx="6776113" cy="2040340"/>
          </a:xfrm>
        </p:spPr>
        <p:txBody>
          <a:bodyPr/>
          <a:lstStyle/>
          <a:p>
            <a:r>
              <a:rPr lang="en-US" sz="4000" dirty="0" smtClean="0"/>
              <a:t>brief </a:t>
            </a:r>
            <a:r>
              <a:rPr lang="en-US" sz="4000" dirty="0"/>
              <a:t>introduction to Dataset</a:t>
            </a:r>
            <a:endParaRPr lang="fa-IR" sz="4000" dirty="0"/>
          </a:p>
        </p:txBody>
      </p:sp>
    </p:spTree>
    <p:extLst>
      <p:ext uri="{BB962C8B-B14F-4D97-AF65-F5344CB8AC3E}">
        <p14:creationId xmlns:p14="http://schemas.microsoft.com/office/powerpoint/2010/main" val="1767777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"/>
          <p:cNvSpPr/>
          <p:nvPr/>
        </p:nvSpPr>
        <p:spPr>
          <a:xfrm>
            <a:off x="6128988" y="39425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2"/>
          <p:cNvSpPr/>
          <p:nvPr/>
        </p:nvSpPr>
        <p:spPr>
          <a:xfrm>
            <a:off x="3505963" y="3942525"/>
            <a:ext cx="1828800" cy="400200"/>
          </a:xfrm>
          <a:prstGeom prst="roundRect">
            <a:avLst>
              <a:gd name="adj" fmla="val 4313"/>
            </a:avLst>
          </a:prstGeom>
          <a:solidFill>
            <a:srgbClr val="C1E5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2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</a:t>
            </a:r>
            <a:endParaRPr sz="3000"/>
          </a:p>
        </p:txBody>
      </p:sp>
      <p:pic>
        <p:nvPicPr>
          <p:cNvPr id="490" name="Google Shape;490;p62"/>
          <p:cNvPicPr preferRelativeResize="0"/>
          <p:nvPr/>
        </p:nvPicPr>
        <p:blipFill rotWithShape="1">
          <a:blip r:embed="rId3">
            <a:alphaModFix/>
          </a:blip>
          <a:srcRect l="4478" r="4487"/>
          <a:stretch/>
        </p:blipFill>
        <p:spPr>
          <a:xfrm>
            <a:off x="557950" y="1298112"/>
            <a:ext cx="2226625" cy="2705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91" name="Google Shape;491;p62"/>
          <p:cNvGraphicFramePr/>
          <p:nvPr/>
        </p:nvGraphicFramePr>
        <p:xfrm>
          <a:off x="3108825" y="1224260"/>
          <a:ext cx="5246100" cy="249930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26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Ground Truth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Predicted caption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chest xray show bilateral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pneumonia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chest xray show left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patient leav right arrow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lung pleural effus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hemithorax admiss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radiograph lobe mediastin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mass tip day mediastinum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postop elev upper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enlarg tube imag</a:t>
                      </a:r>
                      <a:endParaRPr sz="1500">
                        <a:solidFill>
                          <a:schemeClr val="accent3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2" name="Google Shape;492;p62"/>
          <p:cNvSpPr txBox="1"/>
          <p:nvPr/>
        </p:nvSpPr>
        <p:spPr>
          <a:xfrm>
            <a:off x="3505963" y="39425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BLEU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0.140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3" name="Google Shape;493;p62"/>
          <p:cNvSpPr txBox="1"/>
          <p:nvPr/>
        </p:nvSpPr>
        <p:spPr>
          <a:xfrm>
            <a:off x="6128863" y="394252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ROUGE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: 0.193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subTitle" idx="7"/>
          </p:nvPr>
        </p:nvSpPr>
        <p:spPr>
          <a:xfrm>
            <a:off x="1277650" y="2295450"/>
            <a:ext cx="6749400" cy="23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Best result was achieved by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Using </a:t>
            </a:r>
            <a:r>
              <a:rPr lang="en" sz="1900" b="1"/>
              <a:t>ResNet50</a:t>
            </a:r>
            <a:r>
              <a:rPr lang="en" sz="1900"/>
              <a:t>,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Setting 𝑁 to </a:t>
            </a:r>
            <a:r>
              <a:rPr lang="en" sz="1900" b="1"/>
              <a:t>26</a:t>
            </a:r>
            <a:r>
              <a:rPr lang="en" sz="1900"/>
              <a:t>,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Using </a:t>
            </a:r>
            <a:r>
              <a:rPr lang="en" sz="1900" b="1"/>
              <a:t>ReLU </a:t>
            </a:r>
            <a:r>
              <a:rPr lang="en" sz="1900"/>
              <a:t>as the activation function,</a:t>
            </a:r>
            <a:endParaRPr sz="1900"/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" sz="1900"/>
              <a:t>Ordering words from </a:t>
            </a:r>
            <a:r>
              <a:rPr lang="en" sz="1900" b="1"/>
              <a:t>highest to lowest probability.</a:t>
            </a:r>
            <a:endParaRPr sz="1900" b="1"/>
          </a:p>
        </p:txBody>
      </p:sp>
      <p:sp>
        <p:nvSpPr>
          <p:cNvPr id="499" name="Google Shape;499;p63"/>
          <p:cNvSpPr txBox="1">
            <a:spLocks noGrp="1"/>
          </p:cNvSpPr>
          <p:nvPr>
            <p:ph type="ctrTitle" idx="8"/>
          </p:nvPr>
        </p:nvSpPr>
        <p:spPr>
          <a:xfrm>
            <a:off x="3847950" y="427650"/>
            <a:ext cx="59121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500" name="Google Shape;500;p63"/>
          <p:cNvSpPr txBox="1"/>
          <p:nvPr/>
        </p:nvSpPr>
        <p:spPr>
          <a:xfrm>
            <a:off x="1331825" y="1288325"/>
            <a:ext cx="6400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All our ten submissions had BLEU scores higher than </a:t>
            </a:r>
            <a:r>
              <a:rPr lang="en" sz="2000" b="1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0.430</a:t>
            </a:r>
            <a:r>
              <a:rPr lang="en" sz="2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 and ranked from 1 to 10 on the released leaderboard.</a:t>
            </a:r>
            <a:endParaRPr sz="2000"/>
          </a:p>
        </p:txBody>
      </p:sp>
      <p:grpSp>
        <p:nvGrpSpPr>
          <p:cNvPr id="501" name="Google Shape;501;p63"/>
          <p:cNvGrpSpPr/>
          <p:nvPr/>
        </p:nvGrpSpPr>
        <p:grpSpPr>
          <a:xfrm>
            <a:off x="643368" y="1373222"/>
            <a:ext cx="634273" cy="630607"/>
            <a:chOff x="6937601" y="1394136"/>
            <a:chExt cx="634273" cy="630607"/>
          </a:xfrm>
        </p:grpSpPr>
        <p:sp>
          <p:nvSpPr>
            <p:cNvPr id="502" name="Google Shape;502;p63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name="adj" fmla="val 16667"/>
              </a:avLst>
            </a:pr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4" name="Google Shape;5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" y="150876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>
            <a:spLocks noGrp="1"/>
          </p:cNvSpPr>
          <p:nvPr>
            <p:ph type="ctrTitle"/>
          </p:nvPr>
        </p:nvSpPr>
        <p:spPr>
          <a:xfrm>
            <a:off x="869800" y="1877350"/>
            <a:ext cx="33306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LEADERBOARD</a:t>
            </a:r>
            <a:endParaRPr sz="3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Google Shape;514;p65"/>
          <p:cNvGraphicFramePr/>
          <p:nvPr/>
        </p:nvGraphicFramePr>
        <p:xfrm>
          <a:off x="1081088" y="468625"/>
          <a:ext cx="7219950" cy="430530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Rank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Group Name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BLEU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ROUGE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METEOR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CIDEr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SPICE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BERTScore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IUST_NLPLAB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0.482796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0.142206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0.092754</a:t>
                      </a:r>
                      <a:endParaRPr sz="13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0.030356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0.007231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0.561192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AUEB-NLP-Group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0.322165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0.166498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0.073744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0.190217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0.031258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0.598860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CSIRO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0.311356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0.197439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0.084137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0.269338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0.046228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0.623419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vcmi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0.305778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0.173754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0.074579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0.204668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0.035778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0.604429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eecs-kth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0.291664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0.115669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0.062403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0.131695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0.021826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0.572823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fdallaserra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0.291316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0.201163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0.081942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0.256383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0.046359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0.610078</a:t>
                      </a:r>
                      <a:endParaRPr sz="12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kdelab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0.278265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0.158389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0.073531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0.411406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0.051164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0.600314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8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Morgan_CS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0.254931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0.144074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0.055924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0.148146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0.023232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0.583494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MAI_ImageSem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0.221136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0.184723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0.067541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0.251316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0.039311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0.605873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SSNSheerinKavitha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0.159522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0.042500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0.022645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0.016949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0.007213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0.545069</a:t>
                      </a:r>
                      <a:endParaRPr sz="1200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>
            <a:spLocks noGrp="1"/>
          </p:cNvSpPr>
          <p:nvPr>
            <p:ph type="ctrTitle"/>
          </p:nvPr>
        </p:nvSpPr>
        <p:spPr>
          <a:xfrm>
            <a:off x="2123095" y="2169663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end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CONCEPT DETECTION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78" name="Google Shape;178;p26"/>
          <p:cNvGraphicFramePr/>
          <p:nvPr/>
        </p:nvGraphicFramePr>
        <p:xfrm>
          <a:off x="4450975" y="1348085"/>
          <a:ext cx="3023125" cy="2995125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302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concepts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C1306645 (Plain x-ray)</a:t>
                      </a:r>
                      <a:endParaRPr sz="15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 C0817096 (Chest)</a:t>
                      </a:r>
                      <a:endParaRPr sz="15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C0225759 (Lung field)</a:t>
                      </a:r>
                      <a:endParaRPr sz="15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0" y="1348075"/>
            <a:ext cx="2638425" cy="30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ctrTitle"/>
          </p:nvPr>
        </p:nvSpPr>
        <p:spPr>
          <a:xfrm>
            <a:off x="1791950" y="329450"/>
            <a:ext cx="55584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2319513" y="973250"/>
          <a:ext cx="4503275" cy="4067855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11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UMLS CUI </a:t>
                      </a:r>
                      <a:endParaRPr sz="12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UMLS Meaning</a:t>
                      </a:r>
                      <a:endParaRPr sz="12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Frequency</a:t>
                      </a:r>
                      <a:endParaRPr sz="1200" b="1">
                        <a:solidFill>
                          <a:schemeClr val="accent3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47625" marR="47625" marT="95250" marB="95250" anchor="ctr">
                    <a:lnL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C0040405</a:t>
                      </a:r>
                      <a:endParaRPr sz="1100"/>
                    </a:p>
                  </a:txBody>
                  <a:tcPr marL="91425" marR="91425" marT="91425" marB="91425"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X-Ray Computed Tomography</a:t>
                      </a:r>
                      <a:endParaRPr sz="1100"/>
                    </a:p>
                  </a:txBody>
                  <a:tcPr marL="91425" marR="91425" marT="91425" marB="91425"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25989</a:t>
                      </a: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lnT w="94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C1306645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Plain x-ray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24389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C0024485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Magnetic Resonance Imaging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14622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C0041618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Ultrasonography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11147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C0817096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Chest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7720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C0002978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angiogram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6027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C0000726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Abdomen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5772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C0037303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Bone structure of cranium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5144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C0221198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Lesion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3845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C0205131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Axial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3187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 idx="4294967295"/>
          </p:nvPr>
        </p:nvSpPr>
        <p:spPr>
          <a:xfrm>
            <a:off x="1790550" y="427650"/>
            <a:ext cx="555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Caption prediction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1" name="Google Shape;191;p28"/>
          <p:cNvGraphicFramePr/>
          <p:nvPr/>
        </p:nvGraphicFramePr>
        <p:xfrm>
          <a:off x="3277525" y="1271885"/>
          <a:ext cx="4515675" cy="3271350"/>
        </p:xfrm>
        <a:graphic>
          <a:graphicData uri="http://schemas.openxmlformats.org/drawingml/2006/table">
            <a:tbl>
              <a:tblPr>
                <a:noFill/>
                <a:tableStyleId>{ED68AF8C-71FB-4529-AAC0-FE1BCAC93FAE}</a:tableStyleId>
              </a:tblPr>
              <a:tblGrid>
                <a:gridCol w="451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caption</a:t>
                      </a:r>
                      <a:endParaRPr sz="2000"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mri spine show hyperintensity in the thoracic cord </a:t>
                      </a:r>
                      <a:r>
                        <a:rPr lang="en" sz="1900" dirty="0" smtClean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till  </a:t>
                      </a:r>
                      <a:r>
                        <a:rPr lang="en" sz="1900" dirty="0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level</a:t>
                      </a:r>
                      <a:endParaRPr sz="1900" dirty="0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271875"/>
            <a:ext cx="1801150" cy="33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ctrTitle" idx="2"/>
          </p:nvPr>
        </p:nvSpPr>
        <p:spPr>
          <a:xfrm>
            <a:off x="1551350" y="3157075"/>
            <a:ext cx="2880300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test</a:t>
            </a:r>
            <a:endParaRPr sz="1900"/>
          </a:p>
        </p:txBody>
      </p:sp>
      <p:sp>
        <p:nvSpPr>
          <p:cNvPr id="204" name="Google Shape;204;p30"/>
          <p:cNvSpPr txBox="1">
            <a:spLocks noGrp="1"/>
          </p:cNvSpPr>
          <p:nvPr>
            <p:ph type="ctrTitle" idx="4"/>
          </p:nvPr>
        </p:nvSpPr>
        <p:spPr>
          <a:xfrm>
            <a:off x="5007375" y="3157075"/>
            <a:ext cx="2880300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concepts</a:t>
            </a:r>
            <a:endParaRPr sz="1900"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5"/>
          </p:nvPr>
        </p:nvSpPr>
        <p:spPr>
          <a:xfrm>
            <a:off x="4687325" y="3729200"/>
            <a:ext cx="3200400" cy="914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Containing 8374 concepts of medical.</a:t>
            </a:r>
            <a:endParaRPr sz="1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 idx="6"/>
          </p:nvPr>
        </p:nvSpPr>
        <p:spPr>
          <a:xfrm>
            <a:off x="5007425" y="1273075"/>
            <a:ext cx="2880300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validation</a:t>
            </a:r>
            <a:endParaRPr sz="190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7"/>
          </p:nvPr>
        </p:nvSpPr>
        <p:spPr>
          <a:xfrm>
            <a:off x="4687325" y="1849375"/>
            <a:ext cx="3200400" cy="914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Containing 7645 images with their concepts and captions.</a:t>
            </a:r>
            <a:endParaRPr sz="1500"/>
          </a:p>
        </p:txBody>
      </p:sp>
      <p:sp>
        <p:nvSpPr>
          <p:cNvPr id="208" name="Google Shape;208;p30"/>
          <p:cNvSpPr txBox="1">
            <a:spLocks noGrp="1"/>
          </p:cNvSpPr>
          <p:nvPr>
            <p:ph type="ctrTitle"/>
          </p:nvPr>
        </p:nvSpPr>
        <p:spPr>
          <a:xfrm>
            <a:off x="1551375" y="1273075"/>
            <a:ext cx="2880300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Train</a:t>
            </a:r>
            <a:endParaRPr sz="190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1231325" y="1849375"/>
            <a:ext cx="3200400" cy="914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Containing 83275 images with their concepts and captions.</a:t>
            </a:r>
            <a:endParaRPr sz="1500"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1231325" y="3729300"/>
            <a:ext cx="3200400" cy="914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Containing 7601 images with their concepts and captions.</a:t>
            </a:r>
            <a:endParaRPr sz="1500"/>
          </a:p>
        </p:txBody>
      </p:sp>
      <p:sp>
        <p:nvSpPr>
          <p:cNvPr id="211" name="Google Shape;211;p30"/>
          <p:cNvSpPr txBox="1">
            <a:spLocks noGrp="1"/>
          </p:cNvSpPr>
          <p:nvPr>
            <p:ph type="ctrTitle" idx="8"/>
          </p:nvPr>
        </p:nvSpPr>
        <p:spPr>
          <a:xfrm>
            <a:off x="1791950" y="436800"/>
            <a:ext cx="55581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dataset</a:t>
            </a:r>
            <a:endParaRPr sz="280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25" y="333467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325" y="146922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25" y="146922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25" y="3334675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subTitle" idx="1"/>
          </p:nvPr>
        </p:nvSpPr>
        <p:spPr>
          <a:xfrm flipH="1">
            <a:off x="867450" y="1113925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Contain 8374 concepts in dataset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3718 images have only one concept.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The maximum number of concepts for an image was 50. </a:t>
            </a:r>
            <a:endParaRPr sz="22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200"/>
              <a:t>On average, five concepts are specified for each image.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ctrTitle"/>
          </p:nvPr>
        </p:nvSpPr>
        <p:spPr>
          <a:xfrm>
            <a:off x="1790550" y="377750"/>
            <a:ext cx="56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Concepts detection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1202</Words>
  <Application>Microsoft Office PowerPoint</Application>
  <PresentationFormat>On-screen Show (16:9)</PresentationFormat>
  <Paragraphs>440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Josefin Sans</vt:lpstr>
      <vt:lpstr>Staatliches</vt:lpstr>
      <vt:lpstr>Anaheim</vt:lpstr>
      <vt:lpstr>Roboto Bk</vt:lpstr>
      <vt:lpstr>Trebuchet MS</vt:lpstr>
      <vt:lpstr>Josefin Slab SemiBold</vt:lpstr>
      <vt:lpstr>Unica One</vt:lpstr>
      <vt:lpstr>Josefin Slab</vt:lpstr>
      <vt:lpstr>Anton</vt:lpstr>
      <vt:lpstr>Spectral</vt:lpstr>
      <vt:lpstr>Abel</vt:lpstr>
      <vt:lpstr>Economy Thesis by Slidesgo</vt:lpstr>
      <vt:lpstr>PowerPoint Presentation</vt:lpstr>
      <vt:lpstr>OUR TEAM</vt:lpstr>
      <vt:lpstr>Get your hands dirty with code</vt:lpstr>
      <vt:lpstr>brief introduction to Dataset</vt:lpstr>
      <vt:lpstr>  CONCEPT DETECTION </vt:lpstr>
      <vt:lpstr>concepts</vt:lpstr>
      <vt:lpstr>  Caption prediction </vt:lpstr>
      <vt:lpstr>test</vt:lpstr>
      <vt:lpstr>Concepts detection</vt:lpstr>
      <vt:lpstr>Caption prediction</vt:lpstr>
      <vt:lpstr>Methods</vt:lpstr>
      <vt:lpstr>Image Pre-Processing Techniques</vt:lpstr>
      <vt:lpstr>Histogram equalization</vt:lpstr>
      <vt:lpstr>clahe</vt:lpstr>
      <vt:lpstr>applying clahe and histogram equalization On a normal image </vt:lpstr>
      <vt:lpstr>Information  Retrieval  Approach</vt:lpstr>
      <vt:lpstr>Information   Retrieval  Approach </vt:lpstr>
      <vt:lpstr>Last Year Winner Team’s Approach</vt:lpstr>
      <vt:lpstr>1-NN ensemble</vt:lpstr>
      <vt:lpstr>1-NN ensemble</vt:lpstr>
      <vt:lpstr>1-NN ensemble</vt:lpstr>
      <vt:lpstr>1-NN ensemble</vt:lpstr>
      <vt:lpstr>Examples</vt:lpstr>
      <vt:lpstr>Examples</vt:lpstr>
      <vt:lpstr>Examples</vt:lpstr>
      <vt:lpstr>Multi-label classification </vt:lpstr>
      <vt:lpstr>   approach</vt:lpstr>
      <vt:lpstr>   Building a classification model and fine-tuning</vt:lpstr>
      <vt:lpstr>Experiments</vt:lpstr>
      <vt:lpstr>Model architecture</vt:lpstr>
      <vt:lpstr>LEADERBOARD </vt:lpstr>
      <vt:lpstr>PowerPoint Presentation</vt:lpstr>
      <vt:lpstr>Caption Prediction</vt:lpstr>
      <vt:lpstr>Last Year Winner Team’s Approach</vt:lpstr>
      <vt:lpstr>   Building a classification model and fine-tuning</vt:lpstr>
      <vt:lpstr>   Generating captions</vt:lpstr>
      <vt:lpstr>Model architecture</vt:lpstr>
      <vt:lpstr>Experiments</vt:lpstr>
      <vt:lpstr>Examples</vt:lpstr>
      <vt:lpstr>Examples</vt:lpstr>
      <vt:lpstr>Results</vt:lpstr>
      <vt:lpstr>LEADERBOARD 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IUST_NLPLAB  At ImageCLEF medical Caption Tasks 2022</dc:title>
  <dc:creator>MohammadMahdi Javid</dc:creator>
  <cp:lastModifiedBy>Mahdi Javid</cp:lastModifiedBy>
  <cp:revision>27</cp:revision>
  <dcterms:modified xsi:type="dcterms:W3CDTF">2022-09-06T12:19:39Z</dcterms:modified>
</cp:coreProperties>
</file>